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Roboto"/>
      <p:regular r:id="rId36"/>
      <p:bold r:id="rId37"/>
      <p:italic r:id="rId38"/>
      <p:boldItalic r:id="rId39"/>
    </p:embeddedFont>
    <p:embeddedFont>
      <p:font typeface="Nunito"/>
      <p:regular r:id="rId40"/>
      <p:bold r:id="rId41"/>
      <p:italic r:id="rId42"/>
      <p:boldItalic r:id="rId43"/>
    </p:embeddedFont>
    <p:embeddedFont>
      <p:font typeface="Maven Pro"/>
      <p:regular r:id="rId44"/>
      <p:bold r:id="rId45"/>
    </p:embeddedFont>
    <p:embeddedFont>
      <p:font typeface="Helvetica Neue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50" roundtripDataSignature="AMtx7mjA4Tnqfl57NIQnplSM6mZe6Yab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regular.fntdata"/><Relationship Id="rId42" Type="http://schemas.openxmlformats.org/officeDocument/2006/relationships/font" Target="fonts/Nunito-italic.fntdata"/><Relationship Id="rId41" Type="http://schemas.openxmlformats.org/officeDocument/2006/relationships/font" Target="fonts/Nunito-bold.fntdata"/><Relationship Id="rId44" Type="http://schemas.openxmlformats.org/officeDocument/2006/relationships/font" Target="fonts/MavenPro-regular.fntdata"/><Relationship Id="rId43" Type="http://schemas.openxmlformats.org/officeDocument/2006/relationships/font" Target="fonts/Nunito-boldItalic.fntdata"/><Relationship Id="rId46" Type="http://schemas.openxmlformats.org/officeDocument/2006/relationships/font" Target="fonts/HelveticaNeue-regular.fntdata"/><Relationship Id="rId45" Type="http://schemas.openxmlformats.org/officeDocument/2006/relationships/font" Target="fonts/MavenPr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HelveticaNeue-italic.fntdata"/><Relationship Id="rId47" Type="http://schemas.openxmlformats.org/officeDocument/2006/relationships/font" Target="fonts/HelveticaNeue-bold.fntdata"/><Relationship Id="rId49" Type="http://schemas.openxmlformats.org/officeDocument/2006/relationships/font" Target="fonts/HelveticaNeue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Roboto-bold.fntdata"/><Relationship Id="rId36" Type="http://schemas.openxmlformats.org/officeDocument/2006/relationships/font" Target="fonts/Roboto-regular.fntdata"/><Relationship Id="rId39" Type="http://schemas.openxmlformats.org/officeDocument/2006/relationships/font" Target="fonts/Roboto-boldItalic.fntdata"/><Relationship Id="rId38" Type="http://schemas.openxmlformats.org/officeDocument/2006/relationships/font" Target="fonts/Roboto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337AB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7adce99dbb_1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g7adce99db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Coding best practice is DRY - Don't repeat yourself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d9bde86cf6_0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gd9bde86cf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9bde86cf6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gd9bde86c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7adce99dbb_1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7adce99dbb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Coding best practice is DRY - Don't repeat yourself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4a3d4d76d6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g14a3d4d76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d9bde86cf6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gd9bde86cf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d85a276979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gd85a27697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4a3d4d76d6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g14a3d4d76d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d9bde86e65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gd9bde86e6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d9bde86e65_0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gd9bde86e6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7adce99dbb_1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g7adce99dbb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7adce99dbb_1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g7adce99dbb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d9bde86e65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gd9bde86e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7adce99dbb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g7adce99d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7adce99dbb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g7adce99db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d9bde86cf6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d9bde86cf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adce99dbb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7" name="Google Shape;577;g7adce99db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d9bde86cf6_0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d9bde86cf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41c0248e87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g241c0248e8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d9bde86cf6_0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gd9bde86cf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Coding best practice is DRY - </a:t>
            </a:r>
            <a:r>
              <a:rPr lang="en"/>
              <a:t>Don't</a:t>
            </a:r>
            <a:r>
              <a:rPr lang="en"/>
              <a:t> repeat </a:t>
            </a:r>
            <a:r>
              <a:rPr lang="en"/>
              <a:t>yourself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8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8"/>
            <p:cNvGrpSpPr/>
            <p:nvPr/>
          </p:nvGrpSpPr>
          <p:grpSpPr>
            <a:xfrm>
              <a:off x="7343003" y="4453711"/>
              <a:ext cx="316800" cy="688512"/>
              <a:chOff x="7343003" y="4453711"/>
              <a:chExt cx="316800" cy="688512"/>
            </a:xfrm>
          </p:grpSpPr>
          <p:sp>
            <p:nvSpPr>
              <p:cNvPr id="12" name="Google Shape;12;p28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3;p28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" name="Google Shape;14;p28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8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28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28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" name="Google Shape;18;p28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8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28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8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28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" name="Google Shape;23;p28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8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28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28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28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28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" name="Google Shape;29;p28"/>
          <p:cNvGrpSpPr/>
          <p:nvPr/>
        </p:nvGrpSpPr>
        <p:grpSpPr>
          <a:xfrm>
            <a:off x="5043503" y="0"/>
            <a:ext cx="3814072" cy="3839101"/>
            <a:chOff x="5043503" y="0"/>
            <a:chExt cx="3814072" cy="3839101"/>
          </a:xfrm>
        </p:grpSpPr>
        <p:sp>
          <p:nvSpPr>
            <p:cNvPr id="30" name="Google Shape;30;p28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8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" name="Google Shape;32;p28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8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28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28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" name="Google Shape;36;p28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" name="Google Shape;37;p28"/>
            <p:cNvGrpSpPr/>
            <p:nvPr/>
          </p:nvGrpSpPr>
          <p:grpSpPr>
            <a:xfrm>
              <a:off x="7952721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8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28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" name="Google Shape;40;p28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8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8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8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8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8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28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8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37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37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37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37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37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37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" name="Google Shape;148;p37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37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37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37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37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37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" name="Google Shape;154;p37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37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37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37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37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" name="Google Shape;159;p37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37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37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37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" name="Google Shape;163;p37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37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37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37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37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37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" name="Google Shape;169;p37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37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37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37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37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" name="Google Shape;174;p37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37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37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37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" name="Google Shape;178;p37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37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37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37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37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37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4" name="Google Shape;184;p37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37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37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37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37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9" name="Google Shape;189;p37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37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37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37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37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4" name="Google Shape;194;p37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37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37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37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8" name="Google Shape;198;p37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37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37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37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37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3" name="Google Shape;203;p37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37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37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37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37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8" name="Google Shape;208;p37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37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37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37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37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37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4" name="Google Shape;214;p37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37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37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37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37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9" name="Google Shape;219;p37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37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37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37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3" name="Google Shape;223;p37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37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37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37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37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8" name="Google Shape;228;p37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37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37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37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37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37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4" name="Google Shape;234;p37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37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37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37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37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9" name="Google Shape;239;p37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37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37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37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3" name="Google Shape;243;p37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37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37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37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37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37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9" name="Google Shape;249;p37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37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37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37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37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4" name="Google Shape;254;p37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37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37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37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37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9" name="Google Shape;259;p37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37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37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37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3" name="Google Shape;263;p37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37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37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37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37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8" name="Google Shape;268;p37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37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3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2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51" name="Google Shape;51;p2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" name="Google Shape;53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2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2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30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58" name="Google Shape;58;p3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" name="Google Shape;60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30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30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3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31"/>
          <p:cNvGrpSpPr/>
          <p:nvPr/>
        </p:nvGrpSpPr>
        <p:grpSpPr>
          <a:xfrm>
            <a:off x="146769" y="3406"/>
            <a:ext cx="1233214" cy="1384535"/>
            <a:chOff x="146769" y="3406"/>
            <a:chExt cx="1233214" cy="1384535"/>
          </a:xfrm>
        </p:grpSpPr>
        <p:grpSp>
          <p:nvGrpSpPr>
            <p:cNvPr id="66" name="Google Shape;66;p31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67" name="Google Shape;67;p31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31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" name="Google Shape;69;p31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70" name="Google Shape;70;p31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31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31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" name="Google Shape;73;p31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74" name="Google Shape;74;p31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31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31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31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8" name="Google Shape;78;p31"/>
          <p:cNvGrpSpPr/>
          <p:nvPr/>
        </p:nvGrpSpPr>
        <p:grpSpPr>
          <a:xfrm>
            <a:off x="6775084" y="2904008"/>
            <a:ext cx="2186147" cy="2239500"/>
            <a:chOff x="6775084" y="2904008"/>
            <a:chExt cx="2186147" cy="2239500"/>
          </a:xfrm>
        </p:grpSpPr>
        <p:grpSp>
          <p:nvGrpSpPr>
            <p:cNvPr id="79" name="Google Shape;79;p31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80" name="Google Shape;80;p31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31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" name="Google Shape;82;p31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83" name="Google Shape;83;p31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31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31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" name="Google Shape;86;p31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87" name="Google Shape;87;p31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31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31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31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" name="Google Shape;91;p31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92" name="Google Shape;92;p31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31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31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31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31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7" name="Google Shape;97;p31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3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32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3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3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33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3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3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33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33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3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34"/>
          <p:cNvGrpSpPr/>
          <p:nvPr/>
        </p:nvGrpSpPr>
        <p:grpSpPr>
          <a:xfrm>
            <a:off x="6866714" y="1256"/>
            <a:ext cx="2267379" cy="2601741"/>
            <a:chOff x="6790514" y="1256"/>
            <a:chExt cx="2267379" cy="2601741"/>
          </a:xfrm>
        </p:grpSpPr>
        <p:grpSp>
          <p:nvGrpSpPr>
            <p:cNvPr id="114" name="Google Shape;114;p34"/>
            <p:cNvGrpSpPr/>
            <p:nvPr/>
          </p:nvGrpSpPr>
          <p:grpSpPr>
            <a:xfrm>
              <a:off x="7067535" y="1256"/>
              <a:ext cx="1990358" cy="1990303"/>
              <a:chOff x="7067535" y="1256"/>
              <a:chExt cx="1990358" cy="1990303"/>
            </a:xfrm>
          </p:grpSpPr>
          <p:sp>
            <p:nvSpPr>
              <p:cNvPr id="115" name="Google Shape;115;p34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34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34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8" name="Google Shape;118;p34"/>
            <p:cNvGrpSpPr/>
            <p:nvPr/>
          </p:nvGrpSpPr>
          <p:grpSpPr>
            <a:xfrm>
              <a:off x="8207126" y="1807997"/>
              <a:ext cx="795000" cy="795000"/>
              <a:chOff x="8207126" y="1807997"/>
              <a:chExt cx="795000" cy="795000"/>
            </a:xfrm>
          </p:grpSpPr>
          <p:sp>
            <p:nvSpPr>
              <p:cNvPr id="119" name="Google Shape;119;p34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34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34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" name="Google Shape;122;p34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34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34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5" name="Google Shape;125;p34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3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3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3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" name="Google Shape;131;p35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35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35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3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36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3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3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" name="Google Shape;139;p36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3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2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1"/>
          <p:cNvPicPr preferRelativeResize="0"/>
          <p:nvPr/>
        </p:nvPicPr>
        <p:blipFill rotWithShape="1">
          <a:blip r:embed="rId3">
            <a:alphaModFix amt="93000"/>
          </a:blip>
          <a:srcRect b="0" l="5554" r="5555" t="0"/>
          <a:stretch/>
        </p:blipFill>
        <p:spPr>
          <a:xfrm>
            <a:off x="-1250800" y="-46775"/>
            <a:ext cx="91439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irt_front_2(w2).png" id="278" name="Google Shape;27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513" y="726011"/>
            <a:ext cx="7909525" cy="120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"/>
          <p:cNvSpPr txBox="1"/>
          <p:nvPr/>
        </p:nvSpPr>
        <p:spPr>
          <a:xfrm>
            <a:off x="741475" y="2091475"/>
            <a:ext cx="7617600" cy="14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Science Bootcamp</a:t>
            </a:r>
            <a:endParaRPr b="1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#1 rated Coding and Data Science Program in all of Orange County, Los Angeles, and the Inland Empire.</a:t>
            </a:r>
            <a:endParaRPr b="1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Prep Course Introduction - Python</a:t>
            </a:r>
            <a:endParaRPr b="0" i="0" sz="16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6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6"/>
          <p:cNvSpPr txBox="1"/>
          <p:nvPr>
            <p:ph type="title"/>
          </p:nvPr>
        </p:nvSpPr>
        <p:spPr>
          <a:xfrm>
            <a:off x="2813725" y="27175"/>
            <a:ext cx="6330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100">
                <a:solidFill>
                  <a:srgbClr val="FFFFFF"/>
                </a:solidFill>
              </a:rPr>
              <a:t>Parameter</a:t>
            </a:r>
            <a:endParaRPr sz="3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800"/>
              <a:buNone/>
            </a:pPr>
            <a:r>
              <a:t/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400" name="Google Shape;400;p6"/>
          <p:cNvSpPr txBox="1"/>
          <p:nvPr>
            <p:ph idx="1" type="body"/>
          </p:nvPr>
        </p:nvSpPr>
        <p:spPr>
          <a:xfrm>
            <a:off x="2113500" y="1141000"/>
            <a:ext cx="7030500" cy="3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variable username in the definition of the above functions is an example of a parameter, a piece of information the function needs to do its job.</a:t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7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7"/>
          <p:cNvSpPr txBox="1"/>
          <p:nvPr>
            <p:ph type="title"/>
          </p:nvPr>
        </p:nvSpPr>
        <p:spPr>
          <a:xfrm>
            <a:off x="2813725" y="27175"/>
            <a:ext cx="6330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100">
                <a:solidFill>
                  <a:srgbClr val="FFFFFF"/>
                </a:solidFill>
              </a:rPr>
              <a:t>Argument</a:t>
            </a:r>
            <a:endParaRPr sz="3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800"/>
              <a:buNone/>
            </a:pPr>
            <a:r>
              <a:t/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409" name="Google Shape;409;p7"/>
          <p:cNvSpPr txBox="1"/>
          <p:nvPr>
            <p:ph idx="1" type="body"/>
          </p:nvPr>
        </p:nvSpPr>
        <p:spPr>
          <a:xfrm>
            <a:off x="2113500" y="1141000"/>
            <a:ext cx="7030500" cy="3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 argument is a piece of information that is passed from a function call to a function.</a:t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g7adce99dbb_1_1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g7adce99dbb_1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g7adce99dbb_1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g7adce99dbb_1_1"/>
          <p:cNvSpPr txBox="1"/>
          <p:nvPr>
            <p:ph type="title"/>
          </p:nvPr>
        </p:nvSpPr>
        <p:spPr>
          <a:xfrm>
            <a:off x="2813725" y="27175"/>
            <a:ext cx="6330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100">
                <a:solidFill>
                  <a:srgbClr val="FFFFFF"/>
                </a:solidFill>
              </a:rPr>
              <a:t>User defined functions</a:t>
            </a:r>
            <a:endParaRPr sz="3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800"/>
              <a:buNone/>
            </a:pPr>
            <a:r>
              <a:t/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418" name="Google Shape;418;g7adce99dbb_1_1"/>
          <p:cNvSpPr txBox="1"/>
          <p:nvPr>
            <p:ph idx="1" type="body"/>
          </p:nvPr>
        </p:nvSpPr>
        <p:spPr>
          <a:xfrm>
            <a:off x="2113500" y="1351400"/>
            <a:ext cx="7030500" cy="32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def function_name(username):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print(“Hello ”+username)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def function_name_return(username):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return(“Hello ”+username)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gd9bde86cf6_0_42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gd9bde86cf6_0_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gd9bde86cf6_0_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d9bde86cf6_0_42"/>
          <p:cNvSpPr txBox="1"/>
          <p:nvPr>
            <p:ph type="title"/>
          </p:nvPr>
        </p:nvSpPr>
        <p:spPr>
          <a:xfrm>
            <a:off x="2813725" y="27175"/>
            <a:ext cx="6330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Variable Scope and Lifetime</a:t>
            </a:r>
            <a:endParaRPr sz="33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800"/>
              <a:buNone/>
            </a:pPr>
            <a:r>
              <a:t/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427" name="Google Shape;427;gd9bde86cf6_0_42"/>
          <p:cNvSpPr txBox="1"/>
          <p:nvPr>
            <p:ph idx="1" type="body"/>
          </p:nvPr>
        </p:nvSpPr>
        <p:spPr>
          <a:xfrm>
            <a:off x="1679300" y="1182400"/>
            <a:ext cx="7464600" cy="32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variable isn’t visible everywhere and alive every time. 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variable’s scope tells us where in the program it is visible. A variable may have local or global scope.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variable’s lifetime is the period of time for which it resides in the memory.</a:t>
            </a:r>
            <a:endParaRPr sz="1800">
              <a:solidFill>
                <a:srgbClr val="4D5156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gd9bde86cf6_0_0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gd9bde86cf6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gd9bde86cf6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gd9bde86cf6_0_0"/>
          <p:cNvSpPr txBox="1"/>
          <p:nvPr>
            <p:ph type="title"/>
          </p:nvPr>
        </p:nvSpPr>
        <p:spPr>
          <a:xfrm>
            <a:off x="2813725" y="27175"/>
            <a:ext cx="6330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100">
                <a:solidFill>
                  <a:schemeClr val="lt1"/>
                </a:solidFill>
              </a:rPr>
              <a:t>Functions Exercise</a:t>
            </a:r>
            <a:endParaRPr sz="31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800"/>
              <a:buNone/>
            </a:pPr>
            <a:r>
              <a:t/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436" name="Google Shape;436;gd9bde86cf6_0_0"/>
          <p:cNvSpPr txBox="1"/>
          <p:nvPr>
            <p:ph idx="1" type="body"/>
          </p:nvPr>
        </p:nvSpPr>
        <p:spPr>
          <a:xfrm>
            <a:off x="2113500" y="1141000"/>
            <a:ext cx="7030500" cy="3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Write a function that takes two inputs and adds the two numbers together and returns the result.</a:t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g7adce99dbb_1_9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g7adce99dbb_1_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g7adce99dbb_1_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g7adce99dbb_1_9"/>
          <p:cNvSpPr txBox="1"/>
          <p:nvPr>
            <p:ph type="title"/>
          </p:nvPr>
        </p:nvSpPr>
        <p:spPr>
          <a:xfrm>
            <a:off x="2813725" y="27175"/>
            <a:ext cx="6330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100">
                <a:solidFill>
                  <a:srgbClr val="FFFFFF"/>
                </a:solidFill>
              </a:rPr>
              <a:t>User defined functions</a:t>
            </a:r>
            <a:endParaRPr sz="3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800"/>
              <a:buNone/>
            </a:pPr>
            <a:r>
              <a:t/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445" name="Google Shape;445;g7adce99dbb_1_9"/>
          <p:cNvSpPr txBox="1"/>
          <p:nvPr>
            <p:ph idx="1" type="body"/>
          </p:nvPr>
        </p:nvSpPr>
        <p:spPr>
          <a:xfrm>
            <a:off x="2113500" y="1351400"/>
            <a:ext cx="7030500" cy="32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def employee_info(*args,**kwargs):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print(args)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print(kwargs)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8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8"/>
          <p:cNvSpPr txBox="1"/>
          <p:nvPr>
            <p:ph type="title"/>
          </p:nvPr>
        </p:nvSpPr>
        <p:spPr>
          <a:xfrm>
            <a:off x="2813725" y="27175"/>
            <a:ext cx="6330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100">
                <a:solidFill>
                  <a:srgbClr val="FFFFFF"/>
                </a:solidFill>
              </a:rPr>
              <a:t>Functions Exercise</a:t>
            </a:r>
            <a:endParaRPr sz="3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800"/>
              <a:buNone/>
            </a:pPr>
            <a:r>
              <a:t/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454" name="Google Shape;454;p8"/>
          <p:cNvSpPr txBox="1"/>
          <p:nvPr>
            <p:ph idx="1" type="body"/>
          </p:nvPr>
        </p:nvSpPr>
        <p:spPr>
          <a:xfrm>
            <a:off x="1811925" y="911800"/>
            <a:ext cx="7332000" cy="3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Write a function, when provided temperature in fahrenheit convert the value to celsius 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5" name="Google Shape;455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06375" y="2628275"/>
            <a:ext cx="3543101" cy="184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g14a3d4d76d6_0_0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g14a3d4d76d6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g14a3d4d76d6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g14a3d4d76d6_0_0"/>
          <p:cNvSpPr txBox="1"/>
          <p:nvPr>
            <p:ph type="title"/>
          </p:nvPr>
        </p:nvSpPr>
        <p:spPr>
          <a:xfrm>
            <a:off x="2813725" y="27175"/>
            <a:ext cx="6330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100">
                <a:solidFill>
                  <a:srgbClr val="FFFFFF"/>
                </a:solidFill>
              </a:rPr>
              <a:t>Functions Exercise</a:t>
            </a:r>
            <a:endParaRPr sz="3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800"/>
              <a:buNone/>
            </a:pPr>
            <a:r>
              <a:t/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464" name="Google Shape;464;g14a3d4d76d6_0_0"/>
          <p:cNvSpPr txBox="1"/>
          <p:nvPr>
            <p:ph idx="1" type="body"/>
          </p:nvPr>
        </p:nvSpPr>
        <p:spPr>
          <a:xfrm>
            <a:off x="1811925" y="911800"/>
            <a:ext cx="7332000" cy="3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Write a function, when given an input of month tells us how many days in that month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days_in_month = [31, 28, 31, 30, 31, 30, 31, 31, 30, 31, 30, 31]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gd9bde86cf6_0_8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gd9bde86cf6_0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gd9bde86cf6_0_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gd9bde86cf6_0_8"/>
          <p:cNvSpPr txBox="1"/>
          <p:nvPr>
            <p:ph type="title"/>
          </p:nvPr>
        </p:nvSpPr>
        <p:spPr>
          <a:xfrm>
            <a:off x="2813725" y="27175"/>
            <a:ext cx="6330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100">
                <a:solidFill>
                  <a:srgbClr val="FFFFFF"/>
                </a:solidFill>
              </a:rPr>
              <a:t>Functions Exercise</a:t>
            </a:r>
            <a:endParaRPr sz="3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800"/>
              <a:buNone/>
            </a:pPr>
            <a:r>
              <a:t/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473" name="Google Shape;473;gd9bde86cf6_0_8"/>
          <p:cNvSpPr txBox="1"/>
          <p:nvPr>
            <p:ph idx="1" type="body"/>
          </p:nvPr>
        </p:nvSpPr>
        <p:spPr>
          <a:xfrm>
            <a:off x="476500" y="712975"/>
            <a:ext cx="8815200" cy="42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Given a year, determine whether it is a leap year. If it is a leap year, return the Boolean True, otherwise return False.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the Gregorian calendar, three conditions are used to identify leap years: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year can be evenly divided by 4, is a leap year, unless: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If the year can be evenly divided by 100, it is NOT a leap year, unless: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○"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year is also evenly divisible by 400. Then it is a leap year.</a:t>
            </a:r>
            <a:endParaRPr sz="1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gd85a276979_0_5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gd85a276979_0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gd85a276979_0_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gd85a276979_0_5"/>
          <p:cNvSpPr txBox="1"/>
          <p:nvPr>
            <p:ph type="title"/>
          </p:nvPr>
        </p:nvSpPr>
        <p:spPr>
          <a:xfrm>
            <a:off x="2813725" y="27175"/>
            <a:ext cx="6330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100">
                <a:solidFill>
                  <a:schemeClr val="lt1"/>
                </a:solidFill>
              </a:rPr>
              <a:t>Functions Exercise</a:t>
            </a:r>
            <a:endParaRPr sz="31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800"/>
              <a:buNone/>
            </a:pPr>
            <a:r>
              <a:t/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482" name="Google Shape;482;gd85a276979_0_5"/>
          <p:cNvSpPr txBox="1"/>
          <p:nvPr>
            <p:ph idx="1" type="body"/>
          </p:nvPr>
        </p:nvSpPr>
        <p:spPr>
          <a:xfrm>
            <a:off x="2113500" y="1141000"/>
            <a:ext cx="7030500" cy="3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# Combines the elements of two lists if they are not equal:</a:t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x = [1,2,3]</a:t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 = [3,1,4]</a:t>
            </a:r>
            <a:endParaRPr sz="10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"/>
          <p:cNvSpPr txBox="1"/>
          <p:nvPr>
            <p:ph type="title"/>
          </p:nvPr>
        </p:nvSpPr>
        <p:spPr>
          <a:xfrm>
            <a:off x="2813725" y="27175"/>
            <a:ext cx="6330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800"/>
              <a:buNone/>
            </a:pPr>
            <a:r>
              <a:rPr lang="en" sz="2600">
                <a:solidFill>
                  <a:srgbClr val="FFFFFF"/>
                </a:solidFill>
              </a:rPr>
              <a:t>Python Functions</a:t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8" name="Google Shape;288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41213" y="1500175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"/>
          <p:cNvSpPr txBox="1"/>
          <p:nvPr/>
        </p:nvSpPr>
        <p:spPr>
          <a:xfrm>
            <a:off x="5091750" y="2102250"/>
            <a:ext cx="33633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i="0" lang="en" sz="49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Functions</a:t>
            </a:r>
            <a:endParaRPr b="1" i="0" sz="4900" u="none" cap="none" strike="noStrike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g14a3d4d76d6_0_10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4315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g14a3d4d76d6_0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g14a3d4d76d6_0_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g14a3d4d76d6_0_10"/>
          <p:cNvSpPr txBox="1"/>
          <p:nvPr>
            <p:ph type="title"/>
          </p:nvPr>
        </p:nvSpPr>
        <p:spPr>
          <a:xfrm>
            <a:off x="2813725" y="27175"/>
            <a:ext cx="6330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100">
                <a:solidFill>
                  <a:srgbClr val="FFFFFF"/>
                </a:solidFill>
              </a:rPr>
              <a:t>Functions</a:t>
            </a:r>
            <a:r>
              <a:rPr lang="en" sz="3100">
                <a:solidFill>
                  <a:srgbClr val="FFFFFF"/>
                </a:solidFill>
              </a:rPr>
              <a:t> Exercise</a:t>
            </a:r>
            <a:r>
              <a:rPr lang="en" sz="3100">
                <a:solidFill>
                  <a:srgbClr val="FFFFFF"/>
                </a:solidFill>
              </a:rPr>
              <a:t> </a:t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491" name="Google Shape;491;g14a3d4d76d6_0_10"/>
          <p:cNvSpPr txBox="1"/>
          <p:nvPr>
            <p:ph idx="1" type="body"/>
          </p:nvPr>
        </p:nvSpPr>
        <p:spPr>
          <a:xfrm>
            <a:off x="1715500" y="857325"/>
            <a:ext cx="7332000" cy="40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Exercise: 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Create a dictionary using the string below, the dictionary should have the alphabet as key and </a:t>
            </a: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index as value.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'abcdefghijklmnopqrstuvwxyz'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b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{‘a’:0, ‘b’:1 ………….}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gd9bde86e65_0_9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gd9bde86e65_0_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gd9bde86e65_0_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gd9bde86e65_0_9"/>
          <p:cNvSpPr txBox="1"/>
          <p:nvPr>
            <p:ph type="title"/>
          </p:nvPr>
        </p:nvSpPr>
        <p:spPr>
          <a:xfrm>
            <a:off x="2813725" y="27175"/>
            <a:ext cx="6330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100">
                <a:solidFill>
                  <a:srgbClr val="FFFFFF"/>
                </a:solidFill>
              </a:rPr>
              <a:t>Lambda </a:t>
            </a:r>
            <a:r>
              <a:rPr lang="en" sz="3100">
                <a:solidFill>
                  <a:srgbClr val="FFFFFF"/>
                </a:solidFill>
              </a:rPr>
              <a:t>Functions </a:t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500" name="Google Shape;500;gd9bde86e65_0_9"/>
          <p:cNvSpPr txBox="1"/>
          <p:nvPr>
            <p:ph idx="1" type="body"/>
          </p:nvPr>
        </p:nvSpPr>
        <p:spPr>
          <a:xfrm>
            <a:off x="1811925" y="911800"/>
            <a:ext cx="7332000" cy="3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lambda function is an anonymous function.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 use a Lambda in situations where we would need a function that is going to be used only once. </a:t>
            </a:r>
            <a:endParaRPr sz="1800">
              <a:solidFill>
                <a:srgbClr val="4D5156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gd9bde86e65_0_17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gd9bde86e65_0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gd9bde86e65_0_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gd9bde86e65_0_17"/>
          <p:cNvSpPr txBox="1"/>
          <p:nvPr>
            <p:ph type="title"/>
          </p:nvPr>
        </p:nvSpPr>
        <p:spPr>
          <a:xfrm>
            <a:off x="2813725" y="27175"/>
            <a:ext cx="6330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100">
                <a:solidFill>
                  <a:srgbClr val="FFFFFF"/>
                </a:solidFill>
              </a:rPr>
              <a:t>Lambda Functions </a:t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509" name="Google Shape;509;gd9bde86e65_0_17"/>
          <p:cNvSpPr txBox="1"/>
          <p:nvPr>
            <p:ph idx="1" type="body"/>
          </p:nvPr>
        </p:nvSpPr>
        <p:spPr>
          <a:xfrm>
            <a:off x="1704725" y="1008275"/>
            <a:ext cx="7332000" cy="3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Exercise: 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Write a function to add "Ms" as title to the following list using a lambda function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 = ["Kim","Dona","Diana","Crystal"]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22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22"/>
          <p:cNvSpPr txBox="1"/>
          <p:nvPr>
            <p:ph type="title"/>
          </p:nvPr>
        </p:nvSpPr>
        <p:spPr>
          <a:xfrm>
            <a:off x="2813725" y="27175"/>
            <a:ext cx="6330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100">
                <a:solidFill>
                  <a:srgbClr val="FFFFFF"/>
                </a:solidFill>
              </a:rPr>
              <a:t>Classes</a:t>
            </a:r>
            <a:endParaRPr sz="3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800"/>
              <a:buNone/>
            </a:pPr>
            <a:r>
              <a:t/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518" name="Google Shape;518;p22"/>
          <p:cNvSpPr txBox="1"/>
          <p:nvPr>
            <p:ph idx="1" type="body"/>
          </p:nvPr>
        </p:nvSpPr>
        <p:spPr>
          <a:xfrm>
            <a:off x="2002844" y="934222"/>
            <a:ext cx="7141156" cy="3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0" i="0" lang="e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class is written by a programmer in a defined structure to create an </a:t>
            </a:r>
            <a:r>
              <a:rPr b="1" i="0" lang="e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object</a:t>
            </a:r>
            <a:r>
              <a:rPr b="0" i="0" lang="e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(computer science) in an </a:t>
            </a:r>
            <a:r>
              <a:rPr b="1" i="0" lang="e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object</a:t>
            </a:r>
            <a:r>
              <a:rPr lang="e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0" i="0" lang="e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oriented programming language. It defines a set of properties and methods that are common to all objects of one type.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 student: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pass: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g7adce99dbb_1_18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g7adce99dbb_1_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g7adce99dbb_1_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g7adce99dbb_1_18"/>
          <p:cNvSpPr txBox="1"/>
          <p:nvPr>
            <p:ph type="title"/>
          </p:nvPr>
        </p:nvSpPr>
        <p:spPr>
          <a:xfrm>
            <a:off x="2813725" y="27175"/>
            <a:ext cx="6330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100">
                <a:solidFill>
                  <a:srgbClr val="FFFFFF"/>
                </a:solidFill>
              </a:rPr>
              <a:t>Classes and instance </a:t>
            </a:r>
            <a:endParaRPr sz="3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800"/>
              <a:buNone/>
            </a:pPr>
            <a:r>
              <a:t/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527" name="Google Shape;527;g7adce99dbb_1_18"/>
          <p:cNvSpPr txBox="1"/>
          <p:nvPr>
            <p:ph idx="1" type="body"/>
          </p:nvPr>
        </p:nvSpPr>
        <p:spPr>
          <a:xfrm>
            <a:off x="1538000" y="934225"/>
            <a:ext cx="7606200" cy="3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 is a blueprint for creating instances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Each unique student would be an instance of the class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student _1 = student()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student_2  = student()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g7adce99dbb_1_26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g7adce99dbb_1_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g7adce99dbb_1_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g7adce99dbb_1_26"/>
          <p:cNvSpPr txBox="1"/>
          <p:nvPr>
            <p:ph type="title"/>
          </p:nvPr>
        </p:nvSpPr>
        <p:spPr>
          <a:xfrm>
            <a:off x="2813725" y="27175"/>
            <a:ext cx="6330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100">
                <a:solidFill>
                  <a:srgbClr val="FFFFFF"/>
                </a:solidFill>
              </a:rPr>
              <a:t>Classes and instance </a:t>
            </a:r>
            <a:endParaRPr sz="3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800"/>
              <a:buNone/>
            </a:pPr>
            <a:r>
              <a:t/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536" name="Google Shape;536;g7adce99dbb_1_26"/>
          <p:cNvSpPr txBox="1"/>
          <p:nvPr>
            <p:ph idx="1" type="body"/>
          </p:nvPr>
        </p:nvSpPr>
        <p:spPr>
          <a:xfrm>
            <a:off x="1538000" y="934225"/>
            <a:ext cx="7606200" cy="3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 student: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def __init__(self, first, last):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self.first = first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self.last = last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self.email = first+"."+last+"@lf.com"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23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23"/>
          <p:cNvSpPr txBox="1"/>
          <p:nvPr>
            <p:ph type="title"/>
          </p:nvPr>
        </p:nvSpPr>
        <p:spPr>
          <a:xfrm>
            <a:off x="2813725" y="27175"/>
            <a:ext cx="6330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100">
                <a:solidFill>
                  <a:srgbClr val="FFFFFF"/>
                </a:solidFill>
              </a:rPr>
              <a:t>Classes</a:t>
            </a:r>
            <a:endParaRPr sz="3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800"/>
              <a:buNone/>
            </a:pPr>
            <a:r>
              <a:t/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545" name="Google Shape;545;p23"/>
          <p:cNvSpPr txBox="1"/>
          <p:nvPr>
            <p:ph idx="1" type="body"/>
          </p:nvPr>
        </p:nvSpPr>
        <p:spPr>
          <a:xfrm>
            <a:off x="1811925" y="911800"/>
            <a:ext cx="7332000" cy="3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Exercise :</a:t>
            </a:r>
            <a:endParaRPr b="1"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Restaurant: Make a class called Restaurant. The __init__() method for Restaurant should store two attributes: a restaurant_name and a cuisine_type. Make a method called describe_restaurant() that prints these two pieces of information, and a method called open_restaurant() that prints a message indicating that the restaurant is open.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Make an instance called restaurant from your class. Print the two attributes individually, and then call both methods.</a:t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gd9bde86e65_0_0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gd9bde86e65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gd9bde86e65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gd9bde86e65_0_0"/>
          <p:cNvSpPr txBox="1"/>
          <p:nvPr>
            <p:ph type="title"/>
          </p:nvPr>
        </p:nvSpPr>
        <p:spPr>
          <a:xfrm>
            <a:off x="2813725" y="27175"/>
            <a:ext cx="6330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100">
                <a:solidFill>
                  <a:srgbClr val="FFFFFF"/>
                </a:solidFill>
              </a:rPr>
              <a:t>Function Exercise</a:t>
            </a:r>
            <a:endParaRPr sz="3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800"/>
              <a:buNone/>
            </a:pPr>
            <a:r>
              <a:t/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554" name="Google Shape;554;gd9bde86e65_0_0"/>
          <p:cNvSpPr txBox="1"/>
          <p:nvPr>
            <p:ph idx="1" type="body"/>
          </p:nvPr>
        </p:nvSpPr>
        <p:spPr>
          <a:xfrm>
            <a:off x="1811925" y="911800"/>
            <a:ext cx="7332000" cy="3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Exercise :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Write a Python function to generate two parallel list of alphabets and their position from 1 to 26.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Write a Python function to generate a dictionary of position of alphabets, alphabet as the key and value as position of the alphabet from 1 to 26.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g7adce99dbb_0_0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g7adce99dbb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g7adce99dbb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g7adce99dbb_0_0"/>
          <p:cNvSpPr txBox="1"/>
          <p:nvPr>
            <p:ph type="title"/>
          </p:nvPr>
        </p:nvSpPr>
        <p:spPr>
          <a:xfrm>
            <a:off x="2813725" y="27175"/>
            <a:ext cx="6330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solidFill>
                  <a:srgbClr val="FFFFFF"/>
                </a:solidFill>
              </a:rPr>
              <a:t>Python statements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800"/>
              <a:buNone/>
            </a:pPr>
            <a:r>
              <a:t/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563" name="Google Shape;563;g7adce99dbb_0_0"/>
          <p:cNvSpPr txBox="1"/>
          <p:nvPr>
            <p:ph idx="1" type="body"/>
          </p:nvPr>
        </p:nvSpPr>
        <p:spPr>
          <a:xfrm>
            <a:off x="1303800" y="1269675"/>
            <a:ext cx="3430500" cy="3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Assignment 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print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if/elif/else 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for/else 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while/else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pass 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564" name="Google Shape;564;g7adce99dbb_0_0"/>
          <p:cNvSpPr txBox="1"/>
          <p:nvPr>
            <p:ph idx="4294967295" type="body"/>
          </p:nvPr>
        </p:nvSpPr>
        <p:spPr>
          <a:xfrm>
            <a:off x="4891200" y="1269675"/>
            <a:ext cx="3430500" cy="3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a, b = 'good', 'bad'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print('Python')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if "python" in text: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print(text)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x in mylist: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print(x)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while X &gt; Y: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print('hello')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while True: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pass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g7adce99dbb_0_10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g7adce99dbb_0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g7adce99dbb_0_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g7adce99dbb_0_10"/>
          <p:cNvSpPr txBox="1"/>
          <p:nvPr>
            <p:ph type="title"/>
          </p:nvPr>
        </p:nvSpPr>
        <p:spPr>
          <a:xfrm>
            <a:off x="2813725" y="27175"/>
            <a:ext cx="6330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solidFill>
                  <a:srgbClr val="FFFFFF"/>
                </a:solidFill>
              </a:rPr>
              <a:t>Python statements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800"/>
              <a:buNone/>
            </a:pPr>
            <a:r>
              <a:t/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573" name="Google Shape;573;g7adce99dbb_0_10"/>
          <p:cNvSpPr txBox="1"/>
          <p:nvPr>
            <p:ph idx="1" type="body"/>
          </p:nvPr>
        </p:nvSpPr>
        <p:spPr>
          <a:xfrm>
            <a:off x="1303800" y="1374875"/>
            <a:ext cx="3430500" cy="3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break 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continue 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def 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return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yield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global 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g7adce99dbb_0_10"/>
          <p:cNvSpPr txBox="1"/>
          <p:nvPr>
            <p:ph idx="4294967295" type="body"/>
          </p:nvPr>
        </p:nvSpPr>
        <p:spPr>
          <a:xfrm>
            <a:off x="4903800" y="1339025"/>
            <a:ext cx="3430500" cy="3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while True: 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if exittest(): break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while True: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if skiptest(): continue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def f(a, b, c=1, *d):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print(a+b+c+d[0])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def f(a, b, c=1, *d):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return a+b+c+d[0]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def gen(n):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for i in n: yield i*2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def function():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global x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gd9bde86cf6_0_16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d9bde86cf6_0_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d9bde86cf6_0_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d9bde86cf6_0_16"/>
          <p:cNvSpPr txBox="1"/>
          <p:nvPr>
            <p:ph type="title"/>
          </p:nvPr>
        </p:nvSpPr>
        <p:spPr>
          <a:xfrm>
            <a:off x="2813725" y="27175"/>
            <a:ext cx="6330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800"/>
              <a:buNone/>
            </a:pPr>
            <a:r>
              <a:rPr lang="en" sz="2600">
                <a:solidFill>
                  <a:srgbClr val="FFFFFF"/>
                </a:solidFill>
              </a:rPr>
              <a:t>Python Functions</a:t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8" name="Google Shape;298;gd9bde86cf6_0_16"/>
          <p:cNvSpPr txBox="1"/>
          <p:nvPr/>
        </p:nvSpPr>
        <p:spPr>
          <a:xfrm>
            <a:off x="1003350" y="992800"/>
            <a:ext cx="81405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A function is a reusable block of code which performs specific operations. They help break down tasks into smaller units and allow reuse of code. </a:t>
            </a:r>
            <a:endParaRPr sz="30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Function can be called any number of times </a:t>
            </a:r>
            <a:endParaRPr sz="3000">
              <a:solidFill>
                <a:srgbClr val="4D5156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g7adce99dbb_0_21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g7adce99dbb_0_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g7adce99dbb_0_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g7adce99dbb_0_21"/>
          <p:cNvSpPr txBox="1"/>
          <p:nvPr>
            <p:ph type="title"/>
          </p:nvPr>
        </p:nvSpPr>
        <p:spPr>
          <a:xfrm>
            <a:off x="2813725" y="27175"/>
            <a:ext cx="6330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solidFill>
                  <a:srgbClr val="FFFFFF"/>
                </a:solidFill>
              </a:rPr>
              <a:t>Python statements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800"/>
              <a:buNone/>
            </a:pPr>
            <a:r>
              <a:t/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583" name="Google Shape;583;g7adce99dbb_0_21"/>
          <p:cNvSpPr txBox="1"/>
          <p:nvPr>
            <p:ph idx="4294967295" type="body"/>
          </p:nvPr>
        </p:nvSpPr>
        <p:spPr>
          <a:xfrm>
            <a:off x="4878575" y="842025"/>
            <a:ext cx="3430500" cy="3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import sys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from sys import stdin 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class Subclass(Superclass):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x = []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def method(self): pass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try: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action()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except: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print('action error')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with open('data') as myfile: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process(myfile)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 variable</a:t>
            </a:r>
            <a:endParaRPr sz="7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584" name="Google Shape;584;g7adce99dbb_0_21"/>
          <p:cNvSpPr txBox="1"/>
          <p:nvPr>
            <p:ph idx="1" type="body"/>
          </p:nvPr>
        </p:nvSpPr>
        <p:spPr>
          <a:xfrm>
            <a:off x="1316400" y="842025"/>
            <a:ext cx="3430500" cy="3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import 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from 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class 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try/except 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 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"/>
          <p:cNvSpPr txBox="1"/>
          <p:nvPr>
            <p:ph type="title"/>
          </p:nvPr>
        </p:nvSpPr>
        <p:spPr>
          <a:xfrm>
            <a:off x="2813725" y="27175"/>
            <a:ext cx="6330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800"/>
              <a:buNone/>
            </a:pPr>
            <a:r>
              <a:rPr lang="en" sz="2600">
                <a:solidFill>
                  <a:srgbClr val="FFFFFF"/>
                </a:solidFill>
              </a:rPr>
              <a:t>Python Functions</a:t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7" name="Google Shape;307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75388" y="1500175"/>
            <a:ext cx="2143125" cy="2143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8" name="Google Shape;308;p3"/>
          <p:cNvGrpSpPr/>
          <p:nvPr/>
        </p:nvGrpSpPr>
        <p:grpSpPr>
          <a:xfrm>
            <a:off x="3910853" y="899369"/>
            <a:ext cx="5233147" cy="3344761"/>
            <a:chOff x="0" y="16582"/>
            <a:chExt cx="5233147" cy="3344761"/>
          </a:xfrm>
        </p:grpSpPr>
        <p:sp>
          <p:nvSpPr>
            <p:cNvPr id="309" name="Google Shape;309;p3"/>
            <p:cNvSpPr/>
            <p:nvPr/>
          </p:nvSpPr>
          <p:spPr>
            <a:xfrm>
              <a:off x="0" y="297022"/>
              <a:ext cx="5233147" cy="4788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rgbClr val="0962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261657" y="16582"/>
              <a:ext cx="3663202" cy="560880"/>
            </a:xfrm>
            <a:prstGeom prst="roundRect">
              <a:avLst>
                <a:gd fmla="val 16667" name="adj"/>
              </a:avLst>
            </a:prstGeom>
            <a:solidFill>
              <a:srgbClr val="096273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"/>
            <p:cNvSpPr txBox="1"/>
            <p:nvPr/>
          </p:nvSpPr>
          <p:spPr>
            <a:xfrm>
              <a:off x="289037" y="43962"/>
              <a:ext cx="3608442" cy="5061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38450" spcFirstLastPara="1" rIns="13845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" sz="1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Built in functions</a:t>
              </a: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0" y="1158863"/>
              <a:ext cx="5233147" cy="4788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rgbClr val="0962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261657" y="878422"/>
              <a:ext cx="3663202" cy="560880"/>
            </a:xfrm>
            <a:prstGeom prst="roundRect">
              <a:avLst>
                <a:gd fmla="val 16667" name="adj"/>
              </a:avLst>
            </a:prstGeom>
            <a:solidFill>
              <a:srgbClr val="096273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"/>
            <p:cNvSpPr txBox="1"/>
            <p:nvPr/>
          </p:nvSpPr>
          <p:spPr>
            <a:xfrm>
              <a:off x="289037" y="905802"/>
              <a:ext cx="3608442" cy="5061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38450" spcFirstLastPara="1" rIns="13845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" sz="1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User defined functions</a:t>
              </a: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0" y="2020703"/>
              <a:ext cx="5233147" cy="4788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rgbClr val="0962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261657" y="1740263"/>
              <a:ext cx="3663202" cy="560880"/>
            </a:xfrm>
            <a:prstGeom prst="roundRect">
              <a:avLst>
                <a:gd fmla="val 16667" name="adj"/>
              </a:avLst>
            </a:prstGeom>
            <a:solidFill>
              <a:srgbClr val="096273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"/>
            <p:cNvSpPr txBox="1"/>
            <p:nvPr/>
          </p:nvSpPr>
          <p:spPr>
            <a:xfrm>
              <a:off x="289037" y="1767643"/>
              <a:ext cx="3608442" cy="5061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38450" spcFirstLastPara="1" rIns="13845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" sz="1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Lambda functions</a:t>
              </a: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0" y="2882543"/>
              <a:ext cx="5233147" cy="4788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rgbClr val="0962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261657" y="2602103"/>
              <a:ext cx="3663202" cy="560880"/>
            </a:xfrm>
            <a:prstGeom prst="roundRect">
              <a:avLst>
                <a:gd fmla="val 16667" name="adj"/>
              </a:avLst>
            </a:prstGeom>
            <a:solidFill>
              <a:srgbClr val="096273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"/>
            <p:cNvSpPr txBox="1"/>
            <p:nvPr/>
          </p:nvSpPr>
          <p:spPr>
            <a:xfrm>
              <a:off x="289037" y="2629483"/>
              <a:ext cx="3608442" cy="5061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38450" spcFirstLastPara="1" rIns="13845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" sz="1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Recursion functions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4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"/>
          <p:cNvSpPr txBox="1"/>
          <p:nvPr>
            <p:ph type="title"/>
          </p:nvPr>
        </p:nvSpPr>
        <p:spPr>
          <a:xfrm>
            <a:off x="2813725" y="27175"/>
            <a:ext cx="6330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300">
                <a:solidFill>
                  <a:srgbClr val="FFFFFF"/>
                </a:solidFill>
              </a:rPr>
              <a:t>Built in functions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800"/>
              <a:buNone/>
            </a:pPr>
            <a:r>
              <a:t/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329" name="Google Shape;329;p4"/>
          <p:cNvSpPr txBox="1"/>
          <p:nvPr>
            <p:ph idx="1" type="body"/>
          </p:nvPr>
        </p:nvSpPr>
        <p:spPr>
          <a:xfrm>
            <a:off x="2113500" y="1351400"/>
            <a:ext cx="7030500" cy="32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print()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sum()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range()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list(), tuple()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input()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max(), min()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gd9bde86cf6_0_26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d9bde86cf6_0_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d9bde86cf6_0_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gd9bde86cf6_0_26"/>
          <p:cNvSpPr txBox="1"/>
          <p:nvPr>
            <p:ph type="title"/>
          </p:nvPr>
        </p:nvSpPr>
        <p:spPr>
          <a:xfrm>
            <a:off x="2813725" y="27175"/>
            <a:ext cx="6330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300">
                <a:solidFill>
                  <a:srgbClr val="FFFFFF"/>
                </a:solidFill>
              </a:rPr>
              <a:t>Defining</a:t>
            </a:r>
            <a:r>
              <a:rPr lang="en" sz="3300">
                <a:solidFill>
                  <a:srgbClr val="FFFFFF"/>
                </a:solidFill>
              </a:rPr>
              <a:t> functions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800"/>
              <a:buNone/>
            </a:pPr>
            <a:r>
              <a:t/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338" name="Google Shape;338;gd9bde86cf6_0_26"/>
          <p:cNvSpPr txBox="1"/>
          <p:nvPr>
            <p:ph idx="1" type="body"/>
          </p:nvPr>
        </p:nvSpPr>
        <p:spPr>
          <a:xfrm>
            <a:off x="1679300" y="1182400"/>
            <a:ext cx="7464600" cy="32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Function block begins def followed by the function name and parentheses() and colon: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Input parameters or arguments can be passed or initiated within the parentheses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Body of a function starts after the colon and is indented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statement return exits a function, passing a value back 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g241c0248e87_0_5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241c0248e87_0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241c0248e87_0_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241c0248e87_0_5"/>
          <p:cNvSpPr txBox="1"/>
          <p:nvPr>
            <p:ph type="title"/>
          </p:nvPr>
        </p:nvSpPr>
        <p:spPr>
          <a:xfrm>
            <a:off x="2813725" y="27175"/>
            <a:ext cx="6330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300">
                <a:solidFill>
                  <a:srgbClr val="FFFFFF"/>
                </a:solidFill>
              </a:rPr>
              <a:t>Defining functions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800"/>
              <a:buNone/>
            </a:pPr>
            <a:r>
              <a:t/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347" name="Google Shape;347;g241c0248e87_0_5"/>
          <p:cNvSpPr txBox="1"/>
          <p:nvPr>
            <p:ph idx="1" type="body"/>
          </p:nvPr>
        </p:nvSpPr>
        <p:spPr>
          <a:xfrm>
            <a:off x="1679300" y="1182400"/>
            <a:ext cx="8178300" cy="32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def</a:t>
            </a:r>
            <a:r>
              <a:rPr lang="en"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function_name(</a:t>
            </a:r>
            <a:r>
              <a:rPr lang="en" sz="21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username</a:t>
            </a:r>
            <a:r>
              <a:rPr lang="en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):</a:t>
            </a:r>
            <a:endParaRPr sz="2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print(“Hello ”+</a:t>
            </a:r>
            <a:r>
              <a:rPr lang="en" sz="21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username</a:t>
            </a:r>
            <a:r>
              <a:rPr lang="en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function_name(username = ‘Belle’)</a:t>
            </a:r>
            <a:endParaRPr sz="2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8" name="Google Shape;348;g241c0248e87_0_5"/>
          <p:cNvCxnSpPr/>
          <p:nvPr/>
        </p:nvCxnSpPr>
        <p:spPr>
          <a:xfrm>
            <a:off x="7742218" y="1816457"/>
            <a:ext cx="356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49" name="Google Shape;349;g241c0248e87_0_5"/>
          <p:cNvGrpSpPr/>
          <p:nvPr/>
        </p:nvGrpSpPr>
        <p:grpSpPr>
          <a:xfrm>
            <a:off x="7742218" y="1816450"/>
            <a:ext cx="2385832" cy="1006500"/>
            <a:chOff x="7513618" y="1816450"/>
            <a:chExt cx="2385832" cy="1006500"/>
          </a:xfrm>
        </p:grpSpPr>
        <p:cxnSp>
          <p:nvCxnSpPr>
            <p:cNvPr id="350" name="Google Shape;350;g241c0248e87_0_5"/>
            <p:cNvCxnSpPr/>
            <p:nvPr/>
          </p:nvCxnSpPr>
          <p:spPr>
            <a:xfrm>
              <a:off x="7513618" y="2809907"/>
              <a:ext cx="356100" cy="0"/>
            </a:xfrm>
            <a:prstGeom prst="straightConnector1">
              <a:avLst/>
            </a:prstGeom>
            <a:noFill/>
            <a:ln cap="flat" cmpd="sng" w="2857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1" name="Google Shape;351;g241c0248e87_0_5"/>
            <p:cNvCxnSpPr/>
            <p:nvPr/>
          </p:nvCxnSpPr>
          <p:spPr>
            <a:xfrm>
              <a:off x="7855769" y="1816450"/>
              <a:ext cx="1800" cy="1006500"/>
            </a:xfrm>
            <a:prstGeom prst="straightConnector1">
              <a:avLst/>
            </a:prstGeom>
            <a:noFill/>
            <a:ln cap="flat" cmpd="sng" w="2857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2" name="Google Shape;352;g241c0248e87_0_5"/>
            <p:cNvSpPr txBox="1"/>
            <p:nvPr/>
          </p:nvSpPr>
          <p:spPr>
            <a:xfrm>
              <a:off x="7960250" y="2113000"/>
              <a:ext cx="1939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00"/>
                  </a:solidFill>
                  <a:latin typeface="Nunito"/>
                  <a:ea typeface="Nunito"/>
                  <a:cs typeface="Nunito"/>
                  <a:sym typeface="Nunito"/>
                </a:rPr>
                <a:t>Define your function</a:t>
              </a:r>
              <a:endParaRPr>
                <a:solidFill>
                  <a:srgbClr val="FFFF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353" name="Google Shape;353;g241c0248e87_0_5"/>
          <p:cNvGrpSpPr/>
          <p:nvPr/>
        </p:nvGrpSpPr>
        <p:grpSpPr>
          <a:xfrm>
            <a:off x="7947250" y="3486325"/>
            <a:ext cx="2180800" cy="400200"/>
            <a:chOff x="6887025" y="2602950"/>
            <a:chExt cx="2180800" cy="400200"/>
          </a:xfrm>
        </p:grpSpPr>
        <p:cxnSp>
          <p:nvCxnSpPr>
            <p:cNvPr id="354" name="Google Shape;354;g241c0248e87_0_5"/>
            <p:cNvCxnSpPr/>
            <p:nvPr/>
          </p:nvCxnSpPr>
          <p:spPr>
            <a:xfrm rot="10800000">
              <a:off x="6887025" y="2796450"/>
              <a:ext cx="452100" cy="13200"/>
            </a:xfrm>
            <a:prstGeom prst="straightConnector1">
              <a:avLst/>
            </a:prstGeom>
            <a:noFill/>
            <a:ln cap="flat" cmpd="sng" w="28575">
              <a:solidFill>
                <a:srgbClr val="FFFF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55" name="Google Shape;355;g241c0248e87_0_5"/>
            <p:cNvSpPr txBox="1"/>
            <p:nvPr/>
          </p:nvSpPr>
          <p:spPr>
            <a:xfrm>
              <a:off x="7340125" y="2602950"/>
              <a:ext cx="1727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00"/>
                  </a:solidFill>
                  <a:latin typeface="Nunito"/>
                  <a:ea typeface="Nunito"/>
                  <a:cs typeface="Nunito"/>
                  <a:sym typeface="Nunito"/>
                </a:rPr>
                <a:t>Call your function</a:t>
              </a:r>
              <a:endParaRPr>
                <a:solidFill>
                  <a:srgbClr val="FFFF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356" name="Google Shape;356;g241c0248e87_0_5"/>
          <p:cNvSpPr/>
          <p:nvPr/>
        </p:nvSpPr>
        <p:spPr>
          <a:xfrm>
            <a:off x="4440825" y="2355300"/>
            <a:ext cx="3055800" cy="4329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7" name="Google Shape;357;g241c0248e87_0_5"/>
          <p:cNvSpPr txBox="1"/>
          <p:nvPr/>
        </p:nvSpPr>
        <p:spPr>
          <a:xfrm>
            <a:off x="5277675" y="1973075"/>
            <a:ext cx="138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function body</a:t>
            </a:r>
            <a:endParaRPr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8" name="Google Shape;358;g241c0248e87_0_5"/>
          <p:cNvSpPr/>
          <p:nvPr/>
        </p:nvSpPr>
        <p:spPr>
          <a:xfrm>
            <a:off x="3988975" y="2355400"/>
            <a:ext cx="451800" cy="4329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9" name="Google Shape;359;g241c0248e87_0_5"/>
          <p:cNvGrpSpPr/>
          <p:nvPr/>
        </p:nvGrpSpPr>
        <p:grpSpPr>
          <a:xfrm>
            <a:off x="1345375" y="2371650"/>
            <a:ext cx="2471100" cy="400200"/>
            <a:chOff x="1040575" y="2371650"/>
            <a:chExt cx="2471100" cy="400200"/>
          </a:xfrm>
        </p:grpSpPr>
        <p:cxnSp>
          <p:nvCxnSpPr>
            <p:cNvPr id="360" name="Google Shape;360;g241c0248e87_0_5"/>
            <p:cNvCxnSpPr/>
            <p:nvPr/>
          </p:nvCxnSpPr>
          <p:spPr>
            <a:xfrm flipH="1" rot="10800000">
              <a:off x="2979775" y="2578600"/>
              <a:ext cx="531900" cy="5100"/>
            </a:xfrm>
            <a:prstGeom prst="straightConnector1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61" name="Google Shape;361;g241c0248e87_0_5"/>
            <p:cNvSpPr txBox="1"/>
            <p:nvPr/>
          </p:nvSpPr>
          <p:spPr>
            <a:xfrm>
              <a:off x="1040575" y="2371650"/>
              <a:ext cx="1939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FFFF"/>
                  </a:solidFill>
                  <a:latin typeface="Nunito"/>
                  <a:ea typeface="Nunito"/>
                  <a:cs typeface="Nunito"/>
                  <a:sym typeface="Nunito"/>
                </a:rPr>
                <a:t>Always indented</a:t>
              </a:r>
              <a:endParaRPr>
                <a:solidFill>
                  <a:srgbClr val="00FFF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362" name="Google Shape;362;g241c0248e87_0_5"/>
          <p:cNvGrpSpPr/>
          <p:nvPr/>
        </p:nvGrpSpPr>
        <p:grpSpPr>
          <a:xfrm>
            <a:off x="5934725" y="1088863"/>
            <a:ext cx="1807500" cy="612913"/>
            <a:chOff x="5934725" y="1088863"/>
            <a:chExt cx="1807500" cy="612913"/>
          </a:xfrm>
        </p:grpSpPr>
        <p:cxnSp>
          <p:nvCxnSpPr>
            <p:cNvPr id="363" name="Google Shape;363;g241c0248e87_0_5"/>
            <p:cNvCxnSpPr/>
            <p:nvPr/>
          </p:nvCxnSpPr>
          <p:spPr>
            <a:xfrm>
              <a:off x="6838475" y="1489075"/>
              <a:ext cx="0" cy="212700"/>
            </a:xfrm>
            <a:prstGeom prst="straightConnector1">
              <a:avLst/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64" name="Google Shape;364;g241c0248e87_0_5"/>
            <p:cNvSpPr txBox="1"/>
            <p:nvPr/>
          </p:nvSpPr>
          <p:spPr>
            <a:xfrm>
              <a:off x="5934725" y="1088863"/>
              <a:ext cx="1807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9900"/>
                  </a:solidFill>
                  <a:latin typeface="Nunito"/>
                  <a:ea typeface="Nunito"/>
                  <a:cs typeface="Nunito"/>
                  <a:sym typeface="Nunito"/>
                </a:rPr>
                <a:t>Parameter</a:t>
              </a:r>
              <a:endParaRPr>
                <a:solidFill>
                  <a:srgbClr val="FF99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365" name="Google Shape;365;g241c0248e87_0_5"/>
          <p:cNvGrpSpPr/>
          <p:nvPr/>
        </p:nvGrpSpPr>
        <p:grpSpPr>
          <a:xfrm>
            <a:off x="4313300" y="1165125"/>
            <a:ext cx="1900500" cy="528150"/>
            <a:chOff x="4313300" y="1165125"/>
            <a:chExt cx="1900500" cy="528150"/>
          </a:xfrm>
        </p:grpSpPr>
        <p:cxnSp>
          <p:nvCxnSpPr>
            <p:cNvPr id="366" name="Google Shape;366;g241c0248e87_0_5"/>
            <p:cNvCxnSpPr/>
            <p:nvPr/>
          </p:nvCxnSpPr>
          <p:spPr>
            <a:xfrm>
              <a:off x="5331350" y="1480575"/>
              <a:ext cx="0" cy="212700"/>
            </a:xfrm>
            <a:prstGeom prst="straightConnector1">
              <a:avLst/>
            </a:pr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67" name="Google Shape;367;g241c0248e87_0_5"/>
            <p:cNvSpPr txBox="1"/>
            <p:nvPr/>
          </p:nvSpPr>
          <p:spPr>
            <a:xfrm>
              <a:off x="4313300" y="1165125"/>
              <a:ext cx="1900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FF00"/>
                  </a:solidFill>
                  <a:latin typeface="Nunito"/>
                  <a:ea typeface="Nunito"/>
                  <a:cs typeface="Nunito"/>
                  <a:sym typeface="Nunito"/>
                </a:rPr>
                <a:t>Your function name</a:t>
              </a:r>
              <a:endParaRPr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368" name="Google Shape;368;g241c0248e87_0_5"/>
          <p:cNvGrpSpPr/>
          <p:nvPr/>
        </p:nvGrpSpPr>
        <p:grpSpPr>
          <a:xfrm>
            <a:off x="6771175" y="3886650"/>
            <a:ext cx="1382100" cy="636325"/>
            <a:chOff x="6466375" y="3886650"/>
            <a:chExt cx="1382100" cy="636325"/>
          </a:xfrm>
        </p:grpSpPr>
        <p:cxnSp>
          <p:nvCxnSpPr>
            <p:cNvPr id="369" name="Google Shape;369;g241c0248e87_0_5"/>
            <p:cNvCxnSpPr/>
            <p:nvPr/>
          </p:nvCxnSpPr>
          <p:spPr>
            <a:xfrm rot="10800000">
              <a:off x="7073400" y="3886650"/>
              <a:ext cx="13200" cy="371700"/>
            </a:xfrm>
            <a:prstGeom prst="straightConnector1">
              <a:avLst/>
            </a:prstGeom>
            <a:noFill/>
            <a:ln cap="flat" cmpd="sng" w="9525">
              <a:solidFill>
                <a:srgbClr val="FF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70" name="Google Shape;370;g241c0248e87_0_5"/>
            <p:cNvSpPr txBox="1"/>
            <p:nvPr/>
          </p:nvSpPr>
          <p:spPr>
            <a:xfrm>
              <a:off x="6466375" y="4122775"/>
              <a:ext cx="1382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FF"/>
                  </a:solidFill>
                  <a:latin typeface="Nunito"/>
                  <a:ea typeface="Nunito"/>
                  <a:cs typeface="Nunito"/>
                  <a:sym typeface="Nunito"/>
                </a:rPr>
                <a:t>argument</a:t>
              </a:r>
              <a:endParaRPr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371" name="Google Shape;371;g241c0248e87_0_5"/>
          <p:cNvGrpSpPr/>
          <p:nvPr/>
        </p:nvGrpSpPr>
        <p:grpSpPr>
          <a:xfrm>
            <a:off x="5543600" y="2813075"/>
            <a:ext cx="1992600" cy="622200"/>
            <a:chOff x="5543600" y="2813075"/>
            <a:chExt cx="1992600" cy="622200"/>
          </a:xfrm>
        </p:grpSpPr>
        <p:cxnSp>
          <p:nvCxnSpPr>
            <p:cNvPr id="372" name="Google Shape;372;g241c0248e87_0_5"/>
            <p:cNvCxnSpPr/>
            <p:nvPr/>
          </p:nvCxnSpPr>
          <p:spPr>
            <a:xfrm rot="10800000">
              <a:off x="6532100" y="2813075"/>
              <a:ext cx="15600" cy="319200"/>
            </a:xfrm>
            <a:prstGeom prst="straightConnector1">
              <a:avLst/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73" name="Google Shape;373;g241c0248e87_0_5"/>
            <p:cNvSpPr txBox="1"/>
            <p:nvPr/>
          </p:nvSpPr>
          <p:spPr>
            <a:xfrm>
              <a:off x="5543600" y="3035075"/>
              <a:ext cx="1992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9900"/>
                  </a:solidFill>
                  <a:latin typeface="Nunito"/>
                  <a:ea typeface="Nunito"/>
                  <a:cs typeface="Nunito"/>
                  <a:sym typeface="Nunito"/>
                </a:rPr>
                <a:t>Local variable</a:t>
              </a:r>
              <a:endParaRPr>
                <a:solidFill>
                  <a:srgbClr val="FF99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gd9bde86cf6_0_34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d9bde86cf6_0_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d9bde86cf6_0_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gd9bde86cf6_0_34"/>
          <p:cNvSpPr txBox="1"/>
          <p:nvPr>
            <p:ph type="title"/>
          </p:nvPr>
        </p:nvSpPr>
        <p:spPr>
          <a:xfrm>
            <a:off x="2813725" y="27175"/>
            <a:ext cx="6330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Rules for naming a Function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3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800"/>
              <a:buNone/>
            </a:pPr>
            <a:r>
              <a:t/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382" name="Google Shape;382;gd9bde86cf6_0_34"/>
          <p:cNvSpPr txBox="1"/>
          <p:nvPr>
            <p:ph idx="1" type="body"/>
          </p:nvPr>
        </p:nvSpPr>
        <p:spPr>
          <a:xfrm>
            <a:off x="1679300" y="1182400"/>
            <a:ext cx="7464600" cy="32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Function name can start with A-Z, a-z, and underscore(_).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Function name can include A-Z, a-z, digits(0-9), and underscore(_).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Avoid using keywords as name of the functions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Try making the name of the function relevant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5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5"/>
          <p:cNvSpPr txBox="1"/>
          <p:nvPr>
            <p:ph type="title"/>
          </p:nvPr>
        </p:nvSpPr>
        <p:spPr>
          <a:xfrm>
            <a:off x="2813725" y="27175"/>
            <a:ext cx="6330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100">
                <a:solidFill>
                  <a:srgbClr val="FFFFFF"/>
                </a:solidFill>
              </a:rPr>
              <a:t>User defined functions</a:t>
            </a:r>
            <a:endParaRPr sz="3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800"/>
              <a:buNone/>
            </a:pPr>
            <a:r>
              <a:t/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391" name="Google Shape;391;p5"/>
          <p:cNvSpPr txBox="1"/>
          <p:nvPr>
            <p:ph idx="1" type="body"/>
          </p:nvPr>
        </p:nvSpPr>
        <p:spPr>
          <a:xfrm>
            <a:off x="2113500" y="1351400"/>
            <a:ext cx="7030500" cy="32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blocks of code that is written to do one specific job. Allows us to reuse code without </a:t>
            </a: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rewriting</a:t>
            </a: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code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def function_name(username):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print(“Hello ”+username)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